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306" r:id="rId3"/>
    <p:sldId id="262" r:id="rId4"/>
    <p:sldId id="299" r:id="rId5"/>
    <p:sldId id="307" r:id="rId6"/>
    <p:sldId id="305" r:id="rId7"/>
    <p:sldId id="271" r:id="rId8"/>
    <p:sldId id="303" r:id="rId9"/>
    <p:sldId id="301" r:id="rId10"/>
    <p:sldId id="300" r:id="rId11"/>
    <p:sldId id="279" r:id="rId12"/>
    <p:sldId id="304" r:id="rId13"/>
    <p:sldId id="308" r:id="rId14"/>
    <p:sldId id="309" r:id="rId15"/>
    <p:sldId id="310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AA29-7C8B-4D66-B902-4B3D0B3723DF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4F777-82D6-44B4-AB78-53FC827CD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D039B4-C6C9-4014-983E-700A81EF04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D528A-13F1-4C46-80B6-D667B8A30B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B792C-5FB1-435C-9C95-B405F1DDDF5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11.10.2019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530D3-511C-4B54-ADD1-26E4A84C043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B792C-5FB1-435C-9C95-B405F1DDDF5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11.10.2019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530D3-511C-4B54-ADD1-26E4A84C043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по работе за 2018-2019 учебный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500570"/>
            <a:ext cx="4114800" cy="1625593"/>
          </a:xfrm>
        </p:spPr>
        <p:txBody>
          <a:bodyPr/>
          <a:lstStyle/>
          <a:p>
            <a:r>
              <a:rPr lang="ru-RU" dirty="0" smtClean="0"/>
              <a:t>Учитель биологии Пекарская Н.С.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357167"/>
            <a:ext cx="8137525" cy="307183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Одноминутное эссе</a:t>
            </a:r>
            <a:r>
              <a:rPr lang="ru-RU" sz="2400" dirty="0" smtClean="0">
                <a:solidFill>
                  <a:schemeClr val="tx1"/>
                </a:solidFill>
              </a:rPr>
              <a:t> – это техника, которая используется учителем с </a:t>
            </a:r>
            <a:r>
              <a:rPr lang="ru-RU" sz="2400" dirty="0" err="1" smtClean="0">
                <a:solidFill>
                  <a:schemeClr val="tx1"/>
                </a:solidFill>
              </a:rPr>
              <a:t>цельюпредоставления</a:t>
            </a:r>
            <a:r>
              <a:rPr lang="ru-RU" sz="2400" dirty="0" smtClean="0">
                <a:solidFill>
                  <a:schemeClr val="tx1"/>
                </a:solidFill>
              </a:rPr>
              <a:t> учащимся обратной связи о том, что они узнали по теме. Для написания одноминутного эссе учитель может задать следующие вопросы: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</a:t>
            </a:r>
            <a:r>
              <a:rPr lang="ru-RU" sz="2400" b="1" i="1" dirty="0" smtClean="0">
                <a:solidFill>
                  <a:schemeClr val="tx1"/>
                </a:solidFill>
              </a:rPr>
              <a:t>. Что самое главное ты узнал сегодня?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</a:t>
            </a:r>
            <a:r>
              <a:rPr lang="ru-RU" sz="2400" b="1" i="1" dirty="0" smtClean="0">
                <a:solidFill>
                  <a:schemeClr val="tx1"/>
                </a:solidFill>
              </a:rPr>
              <a:t>. Какие вопросы остались для тебя непонятными?</a:t>
            </a: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школа\самооценка\no-translate-detected_318-57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643602" cy="5643602"/>
          </a:xfrm>
          <a:prstGeom prst="rect">
            <a:avLst/>
          </a:prstGeom>
          <a:noFill/>
        </p:spPr>
      </p:pic>
      <p:pic>
        <p:nvPicPr>
          <p:cNvPr id="2051" name="Picture 3" descr="D:\Desktop\школа\самооценка\880cbbc2c295abc0206ec4065e8ee989--art-for-kids-iphone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7" y="0"/>
            <a:ext cx="3727443" cy="6372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Методика «Недельные отчёты»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Чему я научился за эту неделю?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Какие вопросы остались для меня</a:t>
            </a:r>
          </a:p>
          <a:p>
            <a:pPr>
              <a:buFont typeface="Arial" charset="0"/>
              <a:buNone/>
            </a:pPr>
            <a:r>
              <a:rPr lang="ru-RU" b="1" dirty="0" smtClean="0"/>
              <a:t>     неясными?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Какие вопросы я задал бы ученикам,</a:t>
            </a:r>
          </a:p>
          <a:p>
            <a:pPr>
              <a:buFont typeface="Arial" charset="0"/>
              <a:buNone/>
            </a:pPr>
            <a:r>
              <a:rPr lang="ru-RU" b="1" dirty="0" smtClean="0"/>
              <a:t>     если бы я был учителем, чтобы</a:t>
            </a:r>
          </a:p>
          <a:p>
            <a:pPr>
              <a:buFont typeface="Arial" charset="0"/>
              <a:buNone/>
            </a:pPr>
            <a:r>
              <a:rPr lang="ru-RU" b="1" dirty="0" smtClean="0"/>
              <a:t>     проверить, поняли ли они материал?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charset="0"/>
                <a:cs typeface="Arial" charset="0"/>
              </a:rPr>
              <a:t>Речевые образцы (подсказки)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spcBef>
                <a:spcPct val="0"/>
              </a:spcBef>
              <a:spcAft>
                <a:spcPct val="0"/>
              </a:spcAft>
              <a:buNone/>
            </a:pPr>
            <a:endParaRPr lang="ru-RU" b="1" i="1" dirty="0" smtClean="0"/>
          </a:p>
          <a:p>
            <a:pPr marL="231775" indent="-231775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/>
              <a:t>Учитель периодически дает учащимся речевые образцы (выражения, подсказки), помогающие строить ответ.</a:t>
            </a:r>
          </a:p>
          <a:p>
            <a:pPr marL="231775" indent="-231775">
              <a:spcBef>
                <a:spcPct val="0"/>
              </a:spcBef>
              <a:spcAft>
                <a:spcPct val="0"/>
              </a:spcAft>
              <a:buNone/>
            </a:pPr>
            <a:endParaRPr lang="ru-RU" b="1" i="1" dirty="0" smtClean="0"/>
          </a:p>
          <a:p>
            <a:pPr marL="231775" indent="-231775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/>
              <a:t>Например: Основной идеей (принципом или процессом) является _________________, потому </a:t>
            </a:r>
            <a:r>
              <a:rPr lang="ru-RU" b="1" i="1" dirty="0" err="1" smtClean="0"/>
              <a:t>что__________</a:t>
            </a:r>
            <a:r>
              <a:rPr lang="ru-RU" b="1" i="1" dirty="0" smtClean="0"/>
              <a:t> и </a:t>
            </a:r>
            <a:r>
              <a:rPr lang="ru-RU" b="1" i="1" dirty="0" err="1" smtClean="0"/>
              <a:t>т.д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Arial" charset="0"/>
                <a:cs typeface="Arial" charset="0"/>
              </a:rPr>
              <a:t>Индекс карточки (для обобщения или для вопросов)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31775" indent="-231775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/>
              <a:t>После прохождения раздела или темы учитель раздает учащимся карточки с заданиями, указанными на обеих сторонах:</a:t>
            </a:r>
          </a:p>
          <a:p>
            <a:pPr marL="231775" indent="-231775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/>
              <a:t>1 сторона: перечислите основные идеи, которые вы поняли из пройденного материала (раздела, темы) и обобщите их.</a:t>
            </a:r>
          </a:p>
          <a:p>
            <a:pPr marL="231775" indent="-231775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/>
              <a:t>2 сторона: определите то, что вы еще не поняли из пройденного материала (раздела, темы) и сформулируйте вопросы или обобщите непонятные моменты.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>
                <a:solidFill>
                  <a:srgbClr val="FF0000"/>
                </a:solidFill>
              </a:rPr>
              <a:t>СПАСИБО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 ЗА ВНИМАНИЕ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F8112-6816-4291-83A4-850E89CC85CF}" type="slidenum">
              <a:rPr lang="en-US"/>
              <a:pPr/>
              <a:t>2</a:t>
            </a:fld>
            <a:endParaRPr lang="en-US"/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410200"/>
          </a:xfrm>
        </p:spPr>
        <p:txBody>
          <a:bodyPr/>
          <a:lstStyle/>
          <a:p>
            <a:pPr marL="347663" indent="-347663" algn="ctr" eaLnBrk="1" hangingPunct="1">
              <a:buFontTx/>
              <a:buNone/>
            </a:pPr>
            <a:r>
              <a:rPr lang="ru-RU" b="1" u="sng" dirty="0" smtClean="0">
                <a:solidFill>
                  <a:schemeClr val="accent1"/>
                </a:solidFill>
              </a:rPr>
              <a:t>Целью формирующего оценивания </a:t>
            </a:r>
            <a:endParaRPr lang="en-US" b="1" u="sng" dirty="0" smtClean="0">
              <a:solidFill>
                <a:schemeClr val="accent1"/>
              </a:solidFill>
            </a:endParaRPr>
          </a:p>
          <a:p>
            <a:pPr marL="347663" indent="-347663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корректировка деятельности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7663" indent="-347663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и учащихся в процессе обучения на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7663" indent="-347663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основе промежуточных результатов,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7663" indent="-347663"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полученных в процессе обучения. </a:t>
            </a:r>
          </a:p>
        </p:txBody>
      </p:sp>
      <p:pic>
        <p:nvPicPr>
          <p:cNvPr id="512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006850"/>
            <a:ext cx="3121025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7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7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4" grpId="0"/>
      <p:bldP spid="771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4427538" cy="6408737"/>
          </a:xfrm>
          <a:noFill/>
        </p:spPr>
      </p:pic>
      <p:pic>
        <p:nvPicPr>
          <p:cNvPr id="3072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260350"/>
            <a:ext cx="4319587" cy="65976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0"/>
            <a:ext cx="4038600" cy="45259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Применяю </a:t>
            </a:r>
          </a:p>
          <a:p>
            <a:r>
              <a:rPr lang="ru-RU" sz="2400" dirty="0" smtClean="0"/>
              <a:t>Рабочий лист</a:t>
            </a:r>
          </a:p>
          <a:p>
            <a:r>
              <a:rPr lang="ru-RU" sz="2400" dirty="0" smtClean="0"/>
              <a:t>Лист обратной связи</a:t>
            </a:r>
          </a:p>
          <a:p>
            <a:r>
              <a:rPr lang="ru-RU" sz="2400" dirty="0" smtClean="0"/>
              <a:t>Лист самооценки</a:t>
            </a:r>
          </a:p>
          <a:p>
            <a:r>
              <a:rPr lang="ru-RU" sz="2400" dirty="0" smtClean="0"/>
              <a:t>Одноминутное эссе</a:t>
            </a:r>
          </a:p>
          <a:p>
            <a:r>
              <a:rPr lang="ru-RU" sz="2400" dirty="0" err="1" smtClean="0"/>
              <a:t>Верю-не</a:t>
            </a:r>
            <a:r>
              <a:rPr lang="ru-RU" sz="2400" dirty="0" smtClean="0"/>
              <a:t> верю (</a:t>
            </a:r>
            <a:r>
              <a:rPr lang="ru-RU" sz="2400" dirty="0" err="1" smtClean="0"/>
              <a:t>да-нет</a:t>
            </a:r>
            <a:r>
              <a:rPr lang="ru-RU" sz="2400" dirty="0" smtClean="0"/>
              <a:t>, вставьте пропущенные слова и </a:t>
            </a:r>
            <a:r>
              <a:rPr lang="ru-RU" sz="2400" dirty="0" err="1" smtClean="0"/>
              <a:t>тд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Карта понятий</a:t>
            </a:r>
          </a:p>
          <a:p>
            <a:r>
              <a:rPr lang="ru-RU" sz="2400" dirty="0" smtClean="0"/>
              <a:t>Кубик </a:t>
            </a:r>
            <a:r>
              <a:rPr lang="ru-RU" sz="2400" dirty="0" err="1" smtClean="0"/>
              <a:t>Блума</a:t>
            </a:r>
            <a:endParaRPr lang="ru-RU" sz="2400" dirty="0" smtClean="0"/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85729"/>
            <a:ext cx="4352956" cy="3143272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/>
              <a:t>Планирую применять</a:t>
            </a:r>
          </a:p>
          <a:p>
            <a:r>
              <a:rPr lang="ru-RU" sz="2400" dirty="0" smtClean="0"/>
              <a:t>Недельные отчеты</a:t>
            </a:r>
          </a:p>
          <a:p>
            <a:r>
              <a:rPr lang="ru-RU" sz="2400" dirty="0" smtClean="0"/>
              <a:t>Речевые образцы</a:t>
            </a:r>
          </a:p>
          <a:p>
            <a:r>
              <a:rPr lang="ru-RU" sz="2400" dirty="0" smtClean="0"/>
              <a:t>Индекс карточки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4334233"/>
            <a:ext cx="75724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Пробовала, но не совсем получилось</a:t>
            </a:r>
          </a:p>
          <a:p>
            <a:r>
              <a:rPr lang="ru-RU" sz="2400" dirty="0" smtClean="0"/>
              <a:t>Лист продвижения по </a:t>
            </a:r>
            <a:r>
              <a:rPr lang="ru-RU" sz="2400" dirty="0" smtClean="0"/>
              <a:t>теме</a:t>
            </a:r>
          </a:p>
          <a:p>
            <a:r>
              <a:rPr lang="ru-RU" sz="2400" dirty="0" smtClean="0"/>
              <a:t>Билет на выход</a:t>
            </a:r>
          </a:p>
          <a:p>
            <a:r>
              <a:rPr lang="ru-RU" sz="2400" dirty="0" smtClean="0"/>
              <a:t>Письменные комментарии</a:t>
            </a:r>
            <a:endParaRPr lang="ru-RU" sz="2400" dirty="0" smtClean="0"/>
          </a:p>
          <a:p>
            <a:r>
              <a:rPr lang="ru-RU" sz="2400" dirty="0" smtClean="0"/>
              <a:t>ЗХУ</a:t>
            </a:r>
          </a:p>
          <a:p>
            <a:r>
              <a:rPr lang="ru-RU" sz="2400" dirty="0" err="1" smtClean="0"/>
              <a:t>Инсерт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480"/>
            <a:ext cx="86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Лист самооценки</a:t>
            </a:r>
          </a:p>
          <a:p>
            <a:r>
              <a:rPr lang="ru-RU" sz="2000" dirty="0" smtClean="0"/>
              <a:t>ФИ ученика (</a:t>
            </a:r>
            <a:r>
              <a:rPr lang="ru-RU" sz="2000" dirty="0" err="1" smtClean="0"/>
              <a:t>цы</a:t>
            </a:r>
            <a:r>
              <a:rPr lang="ru-RU" sz="2000" dirty="0" smtClean="0"/>
              <a:t>)­­__________________________________________________</a:t>
            </a:r>
          </a:p>
          <a:p>
            <a:r>
              <a:rPr lang="ru-RU" sz="2000" dirty="0" smtClean="0"/>
              <a:t>Я молодец, так как ______________________________________________________</a:t>
            </a:r>
          </a:p>
          <a:p>
            <a:r>
              <a:rPr lang="ru-RU" sz="2000" dirty="0" smtClean="0"/>
              <a:t>Я доволен своей работой на </a:t>
            </a:r>
            <a:r>
              <a:rPr lang="ru-RU" sz="2000" dirty="0" err="1" smtClean="0"/>
              <a:t>уроке___________________________________________</a:t>
            </a:r>
            <a:endParaRPr lang="ru-RU" sz="2000" dirty="0" smtClean="0"/>
          </a:p>
          <a:p>
            <a:r>
              <a:rPr lang="ru-RU" sz="2000" dirty="0" smtClean="0"/>
              <a:t>Я мог бы работать </a:t>
            </a:r>
            <a:r>
              <a:rPr lang="ru-RU" sz="2000" dirty="0" err="1" smtClean="0"/>
              <a:t>лучше________________________________________________________</a:t>
            </a:r>
            <a:endParaRPr lang="ru-RU" sz="2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71475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 фразу на листочке, выбрав свой ответ: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1.На уроке я работал активно / пассивно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2.Своей работой на уроке я доволен / не доволен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3.Урок для меня показался коротким / длинным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4.За урок я не устал /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5.Мое настроение стало лучше / стало хуже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6.Материал урока мне был понятен / не понятен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полезен / бесполезен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интересен / скучен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428605"/>
            <a:ext cx="8137525" cy="585789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«Закончи предложение»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Какие новые знания вы получили? Начните свой ответ со слов: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Я узнал…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Я теперь знаю…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Мне было интересно…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tx1"/>
                </a:solidFill>
              </a:rPr>
              <a:t>Я хочу еще узнать…</a:t>
            </a: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5292" t="7545" r="452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отдлло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369" y="857232"/>
            <a:ext cx="8531911" cy="60007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928670"/>
          </a:xfrm>
        </p:spPr>
        <p:txBody>
          <a:bodyPr/>
          <a:lstStyle/>
          <a:p>
            <a:r>
              <a:rPr lang="ru-RU" dirty="0" smtClean="0"/>
              <a:t>Карта понятий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500043"/>
            <a:ext cx="8137525" cy="609760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just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«Волшебная линеечка» -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полях тетрадей ученики чертят шкалы и отмечают крестиком, на каком уровне, по их мнению, выполнена работа (внизу – не справился, посередине – выполнил, но допустил ошибку, вверху – справился без ошибок). При проверке учитель, если согласен с оценкой ученика, обводит крестик, если нет, то чертит свой крестик ниже или выше.</a:t>
            </a:r>
          </a:p>
          <a:p>
            <a:pPr algn="just">
              <a:defRPr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835150" y="2420938"/>
            <a:ext cx="11953875" cy="3887787"/>
            <a:chOff x="5849" y="-761"/>
            <a:chExt cx="10523" cy="4320"/>
          </a:xfrm>
        </p:grpSpPr>
        <p:sp>
          <p:nvSpPr>
            <p:cNvPr id="32773" name="AutoShape 5"/>
            <p:cNvSpPr>
              <a:spLocks noChangeAspect="1" noChangeArrowheads="1"/>
            </p:cNvSpPr>
            <p:nvPr/>
          </p:nvSpPr>
          <p:spPr bwMode="auto">
            <a:xfrm>
              <a:off x="9172" y="-761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6036" y="1409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 flipV="1">
              <a:off x="9006" y="140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 flipV="1">
              <a:off x="5856" y="257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V="1">
              <a:off x="7926" y="176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7026" y="1409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Line 11"/>
            <p:cNvSpPr>
              <a:spLocks noChangeShapeType="1"/>
            </p:cNvSpPr>
            <p:nvPr/>
          </p:nvSpPr>
          <p:spPr bwMode="auto">
            <a:xfrm>
              <a:off x="8106" y="1409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9186" y="1409"/>
              <a:ext cx="1" cy="16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Line 13"/>
            <p:cNvSpPr>
              <a:spLocks noChangeShapeType="1"/>
            </p:cNvSpPr>
            <p:nvPr/>
          </p:nvSpPr>
          <p:spPr bwMode="auto">
            <a:xfrm flipV="1">
              <a:off x="5856" y="140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V="1">
              <a:off x="7926" y="257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 flipV="1">
              <a:off x="5856" y="176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 flipV="1">
              <a:off x="6846" y="257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 flipV="1">
              <a:off x="6846" y="140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V="1">
              <a:off x="7926" y="140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 flipV="1">
              <a:off x="9006" y="257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Line 20"/>
            <p:cNvSpPr>
              <a:spLocks noChangeShapeType="1"/>
            </p:cNvSpPr>
            <p:nvPr/>
          </p:nvSpPr>
          <p:spPr bwMode="auto">
            <a:xfrm flipV="1">
              <a:off x="9006" y="1769"/>
              <a:ext cx="343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Line 21"/>
            <p:cNvSpPr>
              <a:spLocks noChangeShapeType="1"/>
            </p:cNvSpPr>
            <p:nvPr/>
          </p:nvSpPr>
          <p:spPr bwMode="auto">
            <a:xfrm>
              <a:off x="7926" y="1589"/>
              <a:ext cx="360" cy="36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0" name="Line 22"/>
            <p:cNvSpPr>
              <a:spLocks noChangeShapeType="1"/>
            </p:cNvSpPr>
            <p:nvPr/>
          </p:nvSpPr>
          <p:spPr bwMode="auto">
            <a:xfrm flipH="1">
              <a:off x="7926" y="1589"/>
              <a:ext cx="360" cy="36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1" name="Line 23"/>
            <p:cNvSpPr>
              <a:spLocks noChangeShapeType="1"/>
            </p:cNvSpPr>
            <p:nvPr/>
          </p:nvSpPr>
          <p:spPr bwMode="auto">
            <a:xfrm>
              <a:off x="9006" y="1859"/>
              <a:ext cx="360" cy="27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 flipH="1">
              <a:off x="9006" y="1859"/>
              <a:ext cx="360" cy="27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 flipH="1">
              <a:off x="6939" y="1259"/>
              <a:ext cx="200" cy="31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>
              <a:off x="6899" y="1259"/>
              <a:ext cx="243" cy="30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Text Box 27"/>
            <p:cNvSpPr txBox="1">
              <a:spLocks noChangeArrowheads="1"/>
            </p:cNvSpPr>
            <p:nvPr/>
          </p:nvSpPr>
          <p:spPr bwMode="auto">
            <a:xfrm>
              <a:off x="5849" y="3069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/>
                <a:t>1</a:t>
              </a:r>
              <a:endParaRPr lang="ru-RU"/>
            </a:p>
          </p:txBody>
        </p:sp>
        <p:sp>
          <p:nvSpPr>
            <p:cNvPr id="32796" name="Text Box 28"/>
            <p:cNvSpPr txBox="1">
              <a:spLocks noChangeArrowheads="1"/>
            </p:cNvSpPr>
            <p:nvPr/>
          </p:nvSpPr>
          <p:spPr bwMode="auto">
            <a:xfrm>
              <a:off x="6899" y="3049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/>
                <a:t> 2</a:t>
              </a:r>
              <a:endParaRPr lang="ru-RU"/>
            </a:p>
          </p:txBody>
        </p:sp>
        <p:sp>
          <p:nvSpPr>
            <p:cNvPr id="32797" name="Text Box 29"/>
            <p:cNvSpPr txBox="1">
              <a:spLocks noChangeArrowheads="1"/>
            </p:cNvSpPr>
            <p:nvPr/>
          </p:nvSpPr>
          <p:spPr bwMode="auto">
            <a:xfrm>
              <a:off x="7939" y="3049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/>
                <a:t> 3</a:t>
              </a:r>
              <a:endParaRPr lang="ru-RU"/>
            </a:p>
          </p:txBody>
        </p:sp>
        <p:sp>
          <p:nvSpPr>
            <p:cNvPr id="32798" name="Text Box 30"/>
            <p:cNvSpPr txBox="1">
              <a:spLocks noChangeArrowheads="1"/>
            </p:cNvSpPr>
            <p:nvPr/>
          </p:nvSpPr>
          <p:spPr bwMode="auto">
            <a:xfrm>
              <a:off x="9022" y="3059"/>
              <a:ext cx="36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/>
                <a:t> 4</a:t>
              </a:r>
              <a:endParaRPr lang="ru-RU"/>
            </a:p>
          </p:txBody>
        </p:sp>
      </p:grpSp>
      <p:sp>
        <p:nvSpPr>
          <p:cNvPr id="31" name="Заголовок 3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492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1_Тема Office</vt:lpstr>
      <vt:lpstr>Тема Office</vt:lpstr>
      <vt:lpstr>Отчет по работе за 2018-2019 учебный год</vt:lpstr>
      <vt:lpstr>Слайд 2</vt:lpstr>
      <vt:lpstr>Слайд 3</vt:lpstr>
      <vt:lpstr>Слайд 4</vt:lpstr>
      <vt:lpstr>Слайд 5</vt:lpstr>
      <vt:lpstr>Слайд 6</vt:lpstr>
      <vt:lpstr>Слайд 7</vt:lpstr>
      <vt:lpstr>Карта понятий</vt:lpstr>
      <vt:lpstr>Слайд 9</vt:lpstr>
      <vt:lpstr>Слайд 10</vt:lpstr>
      <vt:lpstr>Слайд 11</vt:lpstr>
      <vt:lpstr>Методика «Недельные отчёты»</vt:lpstr>
      <vt:lpstr>Речевые образцы (подсказки)</vt:lpstr>
      <vt:lpstr>Индекс карточки (для обобщения или для вопросов)</vt:lpstr>
      <vt:lpstr>     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приемы формирующего оценивания</dc:title>
  <dc:creator>User</dc:creator>
  <cp:lastModifiedBy>samsung</cp:lastModifiedBy>
  <cp:revision>31</cp:revision>
  <dcterms:created xsi:type="dcterms:W3CDTF">2015-11-04T13:50:10Z</dcterms:created>
  <dcterms:modified xsi:type="dcterms:W3CDTF">2019-10-11T07:46:55Z</dcterms:modified>
</cp:coreProperties>
</file>