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5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Диагностическая работа с неуспевающими и слабоуспевающими учащимися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036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Этические</a:t>
            </a:r>
            <a:br>
              <a:rPr lang="ru-RU" sz="3600" dirty="0"/>
            </a:br>
            <a:r>
              <a:rPr lang="ru-RU" sz="3600" dirty="0"/>
              <a:t>п</a:t>
            </a:r>
            <a:r>
              <a:rPr lang="ru-RU" sz="3600" dirty="0" smtClean="0"/>
              <a:t>ринципы деятельности педагога в процессе педагогической диагностики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-  Не нанесения ущерба </a:t>
            </a:r>
            <a:r>
              <a:rPr lang="ru-RU" dirty="0" err="1" smtClean="0"/>
              <a:t>ченику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Компетентности</a:t>
            </a:r>
          </a:p>
          <a:p>
            <a:pPr>
              <a:buFontTx/>
              <a:buChar char="-"/>
            </a:pPr>
            <a:r>
              <a:rPr lang="ru-RU" dirty="0" smtClean="0"/>
              <a:t>Беспристрастности </a:t>
            </a:r>
          </a:p>
          <a:p>
            <a:pPr>
              <a:buFontTx/>
              <a:buChar char="-"/>
            </a:pPr>
            <a:r>
              <a:rPr lang="ru-RU" dirty="0" smtClean="0"/>
              <a:t>Конфиденциальности</a:t>
            </a:r>
          </a:p>
          <a:p>
            <a:pPr>
              <a:buFontTx/>
              <a:buChar char="-"/>
            </a:pPr>
            <a:r>
              <a:rPr lang="ru-RU" dirty="0" smtClean="0"/>
              <a:t>Осведомлённого согласия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410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 fontScale="90000"/>
          </a:bodyPr>
          <a:lstStyle/>
          <a:p>
            <a:r>
              <a:rPr lang="ru-RU"/>
              <a:t>Педагогическая диагностика</a:t>
            </a:r>
            <a:br>
              <a:rPr lang="ru-RU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24744"/>
            <a:ext cx="9036496" cy="500141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Проблема  - </a:t>
            </a:r>
            <a:r>
              <a:rPr lang="ru-RU" b="1" dirty="0" smtClean="0"/>
              <a:t>школьная неуспеваемость</a:t>
            </a:r>
          </a:p>
          <a:p>
            <a:pPr marL="0" indent="0">
              <a:buNone/>
            </a:pPr>
            <a:r>
              <a:rPr lang="ru-RU" b="1" dirty="0" smtClean="0"/>
              <a:t>Для </a:t>
            </a:r>
            <a:r>
              <a:rPr lang="ru-RU" b="1" dirty="0"/>
              <a:t>чего?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Для выявления причин школьной неуспеваемости</a:t>
            </a:r>
          </a:p>
          <a:p>
            <a:pPr marL="0" indent="0">
              <a:buNone/>
            </a:pPr>
            <a:r>
              <a:rPr lang="ru-RU" b="1" dirty="0" smtClean="0"/>
              <a:t>Что это?</a:t>
            </a:r>
          </a:p>
          <a:p>
            <a:pPr marL="0" indent="0">
              <a:buNone/>
            </a:pPr>
            <a:r>
              <a:rPr lang="ru-RU" dirty="0" smtClean="0"/>
              <a:t>Это изучение результативности </a:t>
            </a:r>
            <a:r>
              <a:rPr lang="ru-RU" dirty="0" err="1" smtClean="0"/>
              <a:t>учебно</a:t>
            </a:r>
            <a:r>
              <a:rPr lang="ru-RU" dirty="0" smtClean="0"/>
              <a:t> – воспитательного процесса в школе на основе изменений:</a:t>
            </a:r>
          </a:p>
          <a:p>
            <a:pPr>
              <a:buFontTx/>
              <a:buChar char="-"/>
            </a:pPr>
            <a:r>
              <a:rPr lang="ru-RU" dirty="0" smtClean="0"/>
              <a:t>в уровне воспитанности учащихся </a:t>
            </a:r>
            <a:endParaRPr lang="ru-RU" dirty="0"/>
          </a:p>
          <a:p>
            <a:pPr>
              <a:buFontTx/>
              <a:buChar char="-"/>
            </a:pPr>
            <a:r>
              <a:rPr lang="ru-RU" dirty="0"/>
              <a:t>р</a:t>
            </a:r>
            <a:r>
              <a:rPr lang="ru-RU" dirty="0" smtClean="0"/>
              <a:t>осте педагогического мастерства учителя</a:t>
            </a:r>
          </a:p>
        </p:txBody>
      </p:sp>
    </p:spTree>
    <p:extLst>
      <p:ext uri="{BB962C8B-B14F-4D97-AF65-F5344CB8AC3E}">
        <p14:creationId xmlns:p14="http://schemas.microsoft.com/office/powerpoint/2010/main" val="11490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Цель: </a:t>
            </a:r>
            <a:r>
              <a:rPr lang="ru-RU" dirty="0"/>
              <a:t>Выявить основные трудности в обучении школьников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Через что?</a:t>
            </a:r>
          </a:p>
          <a:p>
            <a:pPr marL="0" indent="0">
              <a:buNone/>
            </a:pPr>
            <a:r>
              <a:rPr lang="ru-RU" dirty="0" smtClean="0"/>
              <a:t>Методы: рисуночные тесты, комплексное тестирование, психодиагностика, анкетирование, анализ, наблюдение, беседа </a:t>
            </a:r>
          </a:p>
          <a:p>
            <a:pPr marL="0" indent="0">
              <a:buNone/>
            </a:pPr>
            <a:r>
              <a:rPr lang="ru-RU" b="1" u="sng" dirty="0" smtClean="0"/>
              <a:t>Осуществляется систематически в процессе обучения </a:t>
            </a:r>
            <a:r>
              <a:rPr lang="ru-RU" b="1" dirty="0" smtClean="0"/>
              <a:t>– даст положительные результаты</a:t>
            </a:r>
          </a:p>
          <a:p>
            <a:pPr marL="0" indent="0">
              <a:buNone/>
            </a:pPr>
            <a:r>
              <a:rPr lang="ru-RU" dirty="0" smtClean="0"/>
              <a:t>1.Изучение ученика</a:t>
            </a:r>
          </a:p>
          <a:p>
            <a:pPr marL="0" indent="0">
              <a:buNone/>
            </a:pPr>
            <a:r>
              <a:rPr lang="ru-RU" dirty="0" smtClean="0"/>
              <a:t>2.Постановка педагогического диагноза (заключение о развитии и способностях ученика, на которые может быть направлено педагогическое воздействие с целью преодоление отставания)</a:t>
            </a:r>
          </a:p>
        </p:txBody>
      </p:sp>
    </p:spTree>
    <p:extLst>
      <p:ext uri="{BB962C8B-B14F-4D97-AF65-F5344CB8AC3E}">
        <p14:creationId xmlns:p14="http://schemas.microsoft.com/office/powerpoint/2010/main" val="4631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Помощь родителей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У. П. - Программа и методика по оказанию помощи неуспевающим Собрание</a:t>
            </a:r>
          </a:p>
          <a:p>
            <a:pPr>
              <a:buFontTx/>
              <a:buChar char="-"/>
            </a:pPr>
            <a:r>
              <a:rPr lang="ru-RU" dirty="0" smtClean="0"/>
              <a:t>-индивидуальные беседы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Р. -  Помогают выполнять индивидуальные задания, используя игровые моменты и наглядные </a:t>
            </a:r>
            <a:r>
              <a:rPr lang="ru-RU" dirty="0"/>
              <a:t>материалы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869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5620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методы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3021971"/>
              </p:ext>
            </p:extLst>
          </p:nvPr>
        </p:nvGraphicFramePr>
        <p:xfrm>
          <a:off x="179512" y="836712"/>
          <a:ext cx="8640960" cy="559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  <a:gridCol w="2160240"/>
                <a:gridCol w="1656184"/>
                <a:gridCol w="259228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Наблюдение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беседа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Опрос !!!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Эксперементального</a:t>
                      </a:r>
                      <a:r>
                        <a:rPr lang="ru-RU" dirty="0" smtClean="0"/>
                        <a:t> изучения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цель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цель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задача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план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программа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Анкета -отношение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Сбор фактов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вопросник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вопросы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опросник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Спец методики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Исследуемые признаки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последовательность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Реальные условия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Место и время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спец условия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Сведения сопоставимы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Чередовать</a:t>
                      </a:r>
                      <a:r>
                        <a:rPr lang="ru-RU" baseline="0" dirty="0" smtClean="0"/>
                        <a:t> вопросы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Проявление  явлений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Знать и </a:t>
                      </a:r>
                      <a:r>
                        <a:rPr lang="ru-RU" dirty="0" err="1" smtClean="0"/>
                        <a:t>предупреж</a:t>
                      </a:r>
                      <a:r>
                        <a:rPr lang="ru-RU" dirty="0" smtClean="0"/>
                        <a:t> дать ошибки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Вызвать обсуждение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Обработка данных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недостатки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Проследить  проблему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Объективные факты, сведения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Многократное повторение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Установить причину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Проблемы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107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Способы обнаружения отставаний учащихся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Наблюдение за реакцией на трудности в работе, на успехи и неудачи;</a:t>
            </a:r>
          </a:p>
          <a:p>
            <a:r>
              <a:rPr lang="ru-RU" dirty="0" smtClean="0"/>
              <a:t>Вопросы учителя и его требования сформулировать  то или иное положение;</a:t>
            </a:r>
          </a:p>
          <a:p>
            <a:r>
              <a:rPr lang="ru-RU" dirty="0" smtClean="0"/>
              <a:t>Обучающие самостоятельные работы в классе</a:t>
            </a:r>
          </a:p>
          <a:p>
            <a:r>
              <a:rPr lang="ru-RU" dirty="0" smtClean="0"/>
              <a:t>Психологическое сопровождение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355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/>
              <a:t>Психологическое сопровождение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Тестирование по выявлению имеющихся ЗУН (мониторинг);</a:t>
            </a:r>
          </a:p>
          <a:p>
            <a:r>
              <a:rPr lang="ru-RU" dirty="0" smtClean="0"/>
              <a:t>Диагностика мотивации достижения и наличия творческого потенциала у учащихся</a:t>
            </a:r>
          </a:p>
          <a:p>
            <a:r>
              <a:rPr lang="ru-RU" dirty="0" smtClean="0"/>
              <a:t>Диагностика индивидуальных способностей учащихся</a:t>
            </a:r>
          </a:p>
          <a:p>
            <a:r>
              <a:rPr lang="ru-RU" dirty="0" smtClean="0"/>
              <a:t>Тестирование самооценки своих способностей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660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dirty="0" smtClean="0"/>
              <a:t>Методики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Изучение мотивационной сферы учащихся, автор М.В. Матюхина.- Позволяет выявить ведущие, доминирующие мотивы в мотивационной сфере учащихся.</a:t>
            </a:r>
          </a:p>
          <a:p>
            <a:r>
              <a:rPr lang="ru-RU" dirty="0" smtClean="0"/>
              <a:t>Краткий Ориентировочный Тест. Авторы В. Н. Бузина, Э. Ф. </a:t>
            </a:r>
            <a:r>
              <a:rPr lang="ru-RU" dirty="0" err="1" smtClean="0"/>
              <a:t>Вандерлика</a:t>
            </a:r>
            <a:r>
              <a:rPr lang="ru-RU" dirty="0" smtClean="0"/>
              <a:t>. – Направлена на определение интегрального показателя общих способностей.</a:t>
            </a:r>
          </a:p>
          <a:p>
            <a:r>
              <a:rPr lang="ru-RU" dirty="0" smtClean="0"/>
              <a:t>Личностная шкала проявлений тревоги, автор Дж. Тейлор, Т. А. Немчина. </a:t>
            </a:r>
            <a:r>
              <a:rPr lang="ru-RU" smtClean="0"/>
              <a:t>- Предназначена </a:t>
            </a:r>
            <a:r>
              <a:rPr lang="ru-RU" dirty="0" smtClean="0"/>
              <a:t>для измерения уровня тревожности. </a:t>
            </a:r>
          </a:p>
          <a:p>
            <a:pPr marL="0" indent="0">
              <a:buNone/>
            </a:pPr>
            <a:r>
              <a:rPr lang="ru-RU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0799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Принцип отбора диагностических методик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Разнонаправленность</a:t>
            </a:r>
          </a:p>
          <a:p>
            <a:r>
              <a:rPr lang="ru-RU" dirty="0" smtClean="0"/>
              <a:t>Для разновозрастных групп</a:t>
            </a:r>
          </a:p>
          <a:p>
            <a:r>
              <a:rPr lang="ru-RU" dirty="0" smtClean="0"/>
              <a:t>Комплекс различных показателей</a:t>
            </a:r>
          </a:p>
          <a:p>
            <a:r>
              <a:rPr lang="ru-RU" dirty="0" smtClean="0"/>
              <a:t>Для индивидуального исследования</a:t>
            </a:r>
          </a:p>
          <a:p>
            <a:r>
              <a:rPr lang="ru-RU" dirty="0"/>
              <a:t>Для </a:t>
            </a:r>
            <a:r>
              <a:rPr lang="ru-RU" dirty="0" smtClean="0"/>
              <a:t>группового исследования</a:t>
            </a:r>
          </a:p>
          <a:p>
            <a:r>
              <a:rPr lang="ru-RU" dirty="0" smtClean="0"/>
              <a:t>Экспресс – методики</a:t>
            </a:r>
          </a:p>
          <a:p>
            <a:r>
              <a:rPr lang="ru-RU" dirty="0" smtClean="0"/>
              <a:t>Компьютерные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242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367</Words>
  <Application>Microsoft Office PowerPoint</Application>
  <PresentationFormat>Экран (4:3)</PresentationFormat>
  <Paragraphs>83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Диагностическая работа с неуспевающими и слабоуспевающими учащимися</vt:lpstr>
      <vt:lpstr>Педагогическая диагностика </vt:lpstr>
      <vt:lpstr>Цель: Выявить основные трудности в обучении школьников </vt:lpstr>
      <vt:lpstr>Помощь родителей</vt:lpstr>
      <vt:lpstr> методы</vt:lpstr>
      <vt:lpstr>Способы обнаружения отставаний учащихся</vt:lpstr>
      <vt:lpstr>Психологическое сопровождение </vt:lpstr>
      <vt:lpstr>Методики </vt:lpstr>
      <vt:lpstr>Принцип отбора диагностических методик </vt:lpstr>
      <vt:lpstr>Этические принципы деятельности педагога в процессе педагогической диагностики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Диагностическая работа с неуспевающими и слабоуспевающими учащимися</dc:title>
  <dc:creator>user</dc:creator>
  <cp:lastModifiedBy>user</cp:lastModifiedBy>
  <cp:revision>13</cp:revision>
  <dcterms:created xsi:type="dcterms:W3CDTF">2018-11-17T03:26:39Z</dcterms:created>
  <dcterms:modified xsi:type="dcterms:W3CDTF">2018-11-17T05:55:27Z</dcterms:modified>
</cp:coreProperties>
</file>